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259" r:id="rId6"/>
    <p:sldId id="268" r:id="rId7"/>
    <p:sldId id="261" r:id="rId8"/>
    <p:sldId id="262" r:id="rId9"/>
    <p:sldId id="266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2A3FA-DB6F-48B0-8382-FC0642AAE1C9}" v="25" dt="2019-09-10T07:51:42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7045-009E-4982-9CEF-B962F099DC85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2D6FB-BFFE-4036-A7B1-1CFC025FE2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70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9213" y="9442450"/>
            <a:ext cx="29511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24" tIns="47862" rIns="95724" bIns="47862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F9E88E-26B4-4A24-8640-DF55B3CCB08E}" type="slidenum">
              <a:rPr lang="nl-NL" altLang="en-US" sz="130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nl-NL" altLang="en-US" sz="1300" dirty="0"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4538"/>
            <a:ext cx="6627812" cy="37290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nl-NL" altLang="en-US" dirty="0"/>
              <a:t>Leg verschil validering en waardering uit</a:t>
            </a:r>
          </a:p>
          <a:p>
            <a:pPr eaLnBrk="1" hangingPunct="1">
              <a:spcBef>
                <a:spcPct val="0"/>
              </a:spcBef>
            </a:pPr>
            <a:r>
              <a:rPr lang="nl-NL" altLang="en-US" dirty="0"/>
              <a:t>Waardering: geeft de student die de feedback ontvangt aan de student die de feedback geeft, in de community en gaat over of hij er wat aan heeft gehad en hoeveel</a:t>
            </a:r>
          </a:p>
          <a:p>
            <a:pPr eaLnBrk="1" hangingPunct="1">
              <a:spcBef>
                <a:spcPct val="0"/>
              </a:spcBef>
            </a:pPr>
            <a:r>
              <a:rPr lang="nl-NL" altLang="en-US" dirty="0"/>
              <a:t>Validering: doet de docent die per vak alle feedback valideert een keer per week volgens de zes niveaus</a:t>
            </a:r>
          </a:p>
        </p:txBody>
      </p:sp>
    </p:spTree>
    <p:extLst>
      <p:ext uri="{BB962C8B-B14F-4D97-AF65-F5344CB8AC3E}">
        <p14:creationId xmlns:p14="http://schemas.microsoft.com/office/powerpoint/2010/main" val="132147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59213" y="9442450"/>
            <a:ext cx="29511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24" tIns="47862" rIns="95724" bIns="47862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2D9A4F-21E8-4615-9F6D-ED5536A59507}" type="slidenum">
              <a:rPr lang="nl-NL" altLang="en-US" sz="130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nl-NL" altLang="en-US" sz="1300">
              <a:latin typeface="Calibri" panose="020F050202020403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4538"/>
            <a:ext cx="6627812" cy="372903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366810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dirty="0"/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239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73213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22475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4796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368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3940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512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5BDB9E-2077-4765-9633-B6143AF398C6}" type="slidenum">
              <a:rPr lang="nl-NL" altLang="en-US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nl-NL" altLang="en-US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8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42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49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18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90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83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89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10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43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16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81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46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C0543-0818-4F1B-99D1-4665336590B2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35DBE-516D-4973-9FDA-FF4DD262F768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6"/>
            <a:ext cx="12192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3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600" b="1" dirty="0">
                <a:latin typeface="+mn-lt"/>
              </a:rPr>
              <a:t>Feedback geven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Oefenen met feedback niveaus</a:t>
            </a:r>
          </a:p>
        </p:txBody>
      </p:sp>
    </p:spTree>
    <p:extLst>
      <p:ext uri="{BB962C8B-B14F-4D97-AF65-F5344CB8AC3E}">
        <p14:creationId xmlns:p14="http://schemas.microsoft.com/office/powerpoint/2010/main" val="29417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83" name="Text Box 7"/>
          <p:cNvSpPr txBox="1">
            <a:spLocks noChangeArrowheads="1"/>
          </p:cNvSpPr>
          <p:nvPr/>
        </p:nvSpPr>
        <p:spPr bwMode="auto">
          <a:xfrm>
            <a:off x="1952625" y="844550"/>
            <a:ext cx="800100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44" tIns="48372" rIns="96744" bIns="48372">
            <a:spAutoFit/>
          </a:bodyPr>
          <a:lstStyle>
            <a:lvl1pPr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en-US" sz="4000" b="1" dirty="0">
                <a:latin typeface="Calibri" panose="020F0502020204030204" pitchFamily="34" charset="0"/>
                <a:cs typeface="Arial" panose="020B0604020202020204" pitchFamily="34" charset="0"/>
              </a:rPr>
              <a:t>Doel van feedback geven</a:t>
            </a: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2309814" y="1773238"/>
            <a:ext cx="7786687" cy="163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>
            <a:spAutoFit/>
          </a:bodyPr>
          <a:lstStyle>
            <a:lvl1pPr marL="482600" indent="-482600" defTabSz="912813"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 dirty="0">
                <a:latin typeface="Calibri" panose="020F0502020204030204" pitchFamily="34" charset="0"/>
              </a:rPr>
              <a:t>Je leert van: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 dirty="0">
                <a:latin typeface="Calibri" panose="020F0502020204030204" pitchFamily="34" charset="0"/>
              </a:rPr>
              <a:t>-	De feedback die je </a:t>
            </a:r>
            <a:r>
              <a:rPr lang="nl-NL" altLang="en-US" sz="2000" i="1" dirty="0">
                <a:latin typeface="Calibri" panose="020F0502020204030204" pitchFamily="34" charset="0"/>
              </a:rPr>
              <a:t>ontvangt</a:t>
            </a:r>
            <a:r>
              <a:rPr lang="nl-NL" altLang="en-US" sz="2000" dirty="0">
                <a:latin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en-US" sz="2000" dirty="0">
                <a:latin typeface="Calibri" panose="020F0502020204030204" pitchFamily="34" charset="0"/>
              </a:rPr>
              <a:t>De feedback die je </a:t>
            </a:r>
            <a:r>
              <a:rPr lang="nl-NL" altLang="en-US" sz="2000" i="1" dirty="0">
                <a:latin typeface="Calibri" panose="020F0502020204030204" pitchFamily="34" charset="0"/>
              </a:rPr>
              <a:t>geeft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 dirty="0">
                <a:latin typeface="Calibri" panose="020F0502020204030204" pitchFamily="34" charset="0"/>
              </a:rPr>
              <a:t>-	De </a:t>
            </a:r>
            <a:r>
              <a:rPr lang="nl-NL" altLang="en-US" sz="2000" i="1" dirty="0">
                <a:latin typeface="Calibri" panose="020F0502020204030204" pitchFamily="34" charset="0"/>
              </a:rPr>
              <a:t>waardering</a:t>
            </a:r>
            <a:r>
              <a:rPr lang="nl-NL" altLang="en-US" sz="2000" dirty="0">
                <a:latin typeface="Calibri" panose="020F0502020204030204" pitchFamily="34" charset="0"/>
              </a:rPr>
              <a:t> die medestudenten op de feedback geven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en-US" sz="2000" dirty="0">
                <a:latin typeface="Calibri" panose="020F0502020204030204" pitchFamily="34" charset="0"/>
              </a:rPr>
              <a:t>De </a:t>
            </a:r>
            <a:r>
              <a:rPr lang="nl-NL" altLang="en-US" sz="2000" i="1" dirty="0">
                <a:latin typeface="Calibri" panose="020F0502020204030204" pitchFamily="34" charset="0"/>
              </a:rPr>
              <a:t>validering</a:t>
            </a:r>
            <a:r>
              <a:rPr lang="nl-NL" altLang="en-US" sz="2000" dirty="0">
                <a:latin typeface="Calibri" panose="020F0502020204030204" pitchFamily="34" charset="0"/>
              </a:rPr>
              <a:t> van feedback door de docent</a:t>
            </a:r>
          </a:p>
        </p:txBody>
      </p:sp>
      <p:sp>
        <p:nvSpPr>
          <p:cNvPr id="6148" name="Tijdelijke aanduiding voor dianumm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B4687D-5069-4478-BD50-9D1A25DC3771}" type="slidenum">
              <a:rPr lang="en-GB" altLang="en-US" sz="800">
                <a:solidFill>
                  <a:srgbClr val="C0C0C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800" dirty="0">
              <a:solidFill>
                <a:srgbClr val="C0C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6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757A4015-CE96-4699-8C02-CFF460B31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550" y="633046"/>
            <a:ext cx="707136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83" name="Text Box 7"/>
          <p:cNvSpPr txBox="1">
            <a:spLocks noChangeArrowheads="1"/>
          </p:cNvSpPr>
          <p:nvPr/>
        </p:nvSpPr>
        <p:spPr bwMode="auto">
          <a:xfrm>
            <a:off x="1840853" y="1048013"/>
            <a:ext cx="81438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44" tIns="48372" rIns="96744" bIns="48372">
            <a:spAutoFit/>
          </a:bodyPr>
          <a:lstStyle>
            <a:lvl1pPr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en-US" sz="4000" b="1" dirty="0">
                <a:latin typeface="Calibri" panose="020F0502020204030204" pitchFamily="34" charset="0"/>
                <a:cs typeface="Arial" panose="020B0604020202020204" pitchFamily="34" charset="0"/>
              </a:rPr>
              <a:t>6 niveaus van feedback</a:t>
            </a:r>
          </a:p>
        </p:txBody>
      </p:sp>
      <p:sp>
        <p:nvSpPr>
          <p:cNvPr id="13" name="Rechthoek 12"/>
          <p:cNvSpPr/>
          <p:nvPr/>
        </p:nvSpPr>
        <p:spPr>
          <a:xfrm>
            <a:off x="7678945" y="1049912"/>
            <a:ext cx="3589274" cy="7858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i="1" dirty="0">
                <a:solidFill>
                  <a:schemeClr val="tx1"/>
                </a:solidFill>
              </a:rPr>
              <a:t>Compliment</a:t>
            </a:r>
            <a:endParaRPr lang="nl-NL" sz="2000" i="1" dirty="0">
              <a:solidFill>
                <a:schemeClr val="tx1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7678943" y="1961489"/>
            <a:ext cx="3589275" cy="7858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i="1" dirty="0">
                <a:solidFill>
                  <a:schemeClr val="tx1"/>
                </a:solidFill>
              </a:rPr>
              <a:t>Leesbewijs</a:t>
            </a:r>
            <a:endParaRPr lang="nl-NL" sz="2800" i="1" dirty="0">
              <a:solidFill>
                <a:schemeClr val="tx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7678945" y="2834482"/>
            <a:ext cx="3589276" cy="7858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>
                <a:solidFill>
                  <a:schemeClr val="tx1"/>
                </a:solidFill>
              </a:rPr>
              <a:t>Begripsvorming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7678944" y="3733801"/>
            <a:ext cx="3589275" cy="7858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>
                <a:solidFill>
                  <a:schemeClr val="tx1"/>
                </a:solidFill>
              </a:rPr>
              <a:t>Aanvulling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8215" name="Tijdelijke aanduiding voor dianumm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F96590-E17D-4661-980A-011BFB925E69}" type="slidenum">
              <a:rPr lang="en-GB" altLang="en-US" sz="800">
                <a:solidFill>
                  <a:srgbClr val="C0C0C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800">
              <a:solidFill>
                <a:srgbClr val="C0C0C0"/>
              </a:solidFill>
              <a:latin typeface="Arial" panose="020B0604020202020204" pitchFamily="34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7678943" y="4652170"/>
            <a:ext cx="3589273" cy="7858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>
                <a:solidFill>
                  <a:schemeClr val="tx1"/>
                </a:solidFill>
              </a:rPr>
              <a:t>Verbetering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7678943" y="5570539"/>
            <a:ext cx="3589273" cy="7858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i="1" dirty="0">
                <a:solidFill>
                  <a:schemeClr val="tx1"/>
                </a:solidFill>
              </a:rPr>
              <a:t>Verrijking</a:t>
            </a:r>
            <a:endParaRPr lang="nl-NL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6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054660" y="971806"/>
            <a:ext cx="6000750" cy="571500"/>
          </a:xfrm>
          <a:prstGeom prst="rect">
            <a:avLst/>
          </a:prstGeom>
          <a:solidFill>
            <a:srgbClr val="C5BAB0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Het niveau van de feedback kan zijn:</a:t>
            </a:r>
          </a:p>
        </p:txBody>
      </p:sp>
      <p:sp>
        <p:nvSpPr>
          <p:cNvPr id="7" name="Rechthoek 6"/>
          <p:cNvSpPr/>
          <p:nvPr/>
        </p:nvSpPr>
        <p:spPr>
          <a:xfrm>
            <a:off x="2784535" y="1480778"/>
            <a:ext cx="2286000" cy="1214437"/>
          </a:xfrm>
          <a:prstGeom prst="rect">
            <a:avLst/>
          </a:prstGeom>
          <a:solidFill>
            <a:srgbClr val="ECEEE2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dirty="0">
                <a:solidFill>
                  <a:prstClr val="black"/>
                </a:solidFill>
              </a:rPr>
              <a:t>Gewenning</a:t>
            </a:r>
          </a:p>
        </p:txBody>
      </p:sp>
      <p:sp>
        <p:nvSpPr>
          <p:cNvPr id="8" name="Rechthoek 7"/>
          <p:cNvSpPr/>
          <p:nvPr/>
        </p:nvSpPr>
        <p:spPr>
          <a:xfrm>
            <a:off x="2784535" y="2695216"/>
            <a:ext cx="2286000" cy="1428750"/>
          </a:xfrm>
          <a:prstGeom prst="rect">
            <a:avLst/>
          </a:prstGeom>
          <a:solidFill>
            <a:srgbClr val="ECEEE2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dirty="0">
                <a:solidFill>
                  <a:prstClr val="black"/>
                </a:solidFill>
              </a:rPr>
              <a:t>Verdieping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2784535" y="4123966"/>
            <a:ext cx="2286000" cy="2089150"/>
          </a:xfrm>
          <a:prstGeom prst="rect">
            <a:avLst/>
          </a:prstGeom>
          <a:solidFill>
            <a:srgbClr val="ECEEE2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dirty="0">
                <a:solidFill>
                  <a:prstClr val="black"/>
                </a:solidFill>
              </a:rPr>
              <a:t>Verrijking: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70535" y="1480780"/>
            <a:ext cx="6000750" cy="642937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compliment</a:t>
            </a:r>
            <a:r>
              <a:rPr lang="nl-NL" sz="1400" b="1" dirty="0">
                <a:solidFill>
                  <a:prstClr val="black"/>
                </a:solidFill>
              </a:rPr>
              <a:t>: </a:t>
            </a:r>
          </a:p>
          <a:p>
            <a:pPr>
              <a:defRPr/>
            </a:pPr>
            <a:r>
              <a:rPr lang="nl-NL" sz="1400" dirty="0">
                <a:solidFill>
                  <a:prstClr val="black"/>
                </a:solidFill>
              </a:rPr>
              <a:t>uit de feedback blijkt overduidelijk dat de student het leerproduct positief waardeert 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070535" y="2123716"/>
            <a:ext cx="6000750" cy="571500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leesbewijs: </a:t>
            </a:r>
            <a:r>
              <a:rPr lang="nl-NL" sz="1400" dirty="0">
                <a:solidFill>
                  <a:prstClr val="black"/>
                </a:solidFill>
              </a:rPr>
              <a:t>uit de feedback blijkt dat de student het leerproduct serieus heeft gelezen</a:t>
            </a:r>
            <a:endParaRPr lang="nl-NL" sz="1400" b="1" dirty="0">
              <a:solidFill>
                <a:prstClr val="black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2784535" y="973970"/>
            <a:ext cx="2270125" cy="501650"/>
          </a:xfrm>
          <a:prstGeom prst="rect">
            <a:avLst/>
          </a:prstGeom>
          <a:solidFill>
            <a:srgbClr val="C5BAB0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dirty="0">
                <a:solidFill>
                  <a:prstClr val="black"/>
                </a:solidFill>
              </a:rPr>
              <a:t>Fase</a:t>
            </a:r>
          </a:p>
        </p:txBody>
      </p:sp>
      <p:sp>
        <p:nvSpPr>
          <p:cNvPr id="19" name="Rechthoek 18"/>
          <p:cNvSpPr/>
          <p:nvPr/>
        </p:nvSpPr>
        <p:spPr>
          <a:xfrm>
            <a:off x="5070535" y="2695217"/>
            <a:ext cx="6000750" cy="785813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begripsvorming: </a:t>
            </a:r>
            <a:r>
              <a:rPr lang="nl-NL" sz="1400" dirty="0">
                <a:solidFill>
                  <a:prstClr val="black"/>
                </a:solidFill>
              </a:rPr>
              <a:t>uit de feedback blijkt dat de student een begripvolle relatie kan leggen tussen verschillende aspecten van het leerproduct</a:t>
            </a:r>
            <a:endParaRPr lang="nl-NL" sz="1400" b="1" dirty="0">
              <a:solidFill>
                <a:prstClr val="black"/>
              </a:solidFill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5070535" y="3470712"/>
            <a:ext cx="6000750" cy="642937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aanvulling</a:t>
            </a:r>
            <a:r>
              <a:rPr lang="nl-NL" sz="1400" b="1" dirty="0">
                <a:solidFill>
                  <a:prstClr val="black"/>
                </a:solidFill>
              </a:rPr>
              <a:t>: </a:t>
            </a:r>
            <a:r>
              <a:rPr lang="nl-NL" sz="1400" dirty="0">
                <a:solidFill>
                  <a:prstClr val="black"/>
                </a:solidFill>
              </a:rPr>
              <a:t>uit de feedback blijkt dat de student een </a:t>
            </a:r>
            <a:r>
              <a:rPr lang="nl-NL" sz="1400" b="1" i="1" dirty="0">
                <a:solidFill>
                  <a:prstClr val="black"/>
                </a:solidFill>
              </a:rPr>
              <a:t>relevante</a:t>
            </a:r>
            <a:r>
              <a:rPr lang="nl-NL" sz="1400" dirty="0">
                <a:solidFill>
                  <a:prstClr val="black"/>
                </a:solidFill>
              </a:rPr>
              <a:t> aanvulling op het leerproduct heeft geleverd</a:t>
            </a:r>
            <a:endParaRPr lang="nl-NL" sz="1400" b="1" dirty="0">
              <a:solidFill>
                <a:prstClr val="black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5070535" y="4123965"/>
            <a:ext cx="6000750" cy="1080475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nl-NL" sz="14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verbetering: </a:t>
            </a:r>
            <a:r>
              <a:rPr lang="nl-NL" sz="1400" dirty="0">
                <a:solidFill>
                  <a:prstClr val="black"/>
                </a:solidFill>
              </a:rPr>
              <a:t>uit de feedback blijkt dat de student met </a:t>
            </a:r>
            <a:r>
              <a:rPr lang="nl-NL" sz="1400" b="1" dirty="0">
                <a:solidFill>
                  <a:prstClr val="black"/>
                </a:solidFill>
              </a:rPr>
              <a:t>nieuwe </a:t>
            </a:r>
            <a:r>
              <a:rPr lang="nl-NL" sz="1400" dirty="0">
                <a:solidFill>
                  <a:prstClr val="black"/>
                </a:solidFill>
              </a:rPr>
              <a:t>informatie</a:t>
            </a:r>
            <a:r>
              <a:rPr lang="nl-NL" sz="1400" b="1" dirty="0">
                <a:solidFill>
                  <a:prstClr val="black"/>
                </a:solidFill>
              </a:rPr>
              <a:t> binnen </a:t>
            </a:r>
            <a:r>
              <a:rPr lang="nl-NL" sz="1400" dirty="0">
                <a:solidFill>
                  <a:prstClr val="black"/>
                </a:solidFill>
              </a:rPr>
              <a:t>dit kennisobject heeft aangegeven </a:t>
            </a:r>
            <a:r>
              <a:rPr lang="nl-NL" sz="1400" b="1" dirty="0">
                <a:solidFill>
                  <a:prstClr val="black"/>
                </a:solidFill>
              </a:rPr>
              <a:t>hoe</a:t>
            </a:r>
            <a:r>
              <a:rPr lang="nl-NL" sz="1400" dirty="0">
                <a:solidFill>
                  <a:prstClr val="black"/>
                </a:solidFill>
              </a:rPr>
              <a:t> en met welk </a:t>
            </a:r>
            <a:r>
              <a:rPr lang="nl-NL" sz="1400" b="1" dirty="0">
                <a:solidFill>
                  <a:prstClr val="black"/>
                </a:solidFill>
              </a:rPr>
              <a:t>resultaat</a:t>
            </a:r>
            <a:r>
              <a:rPr lang="nl-NL" sz="1400" dirty="0">
                <a:solidFill>
                  <a:prstClr val="black"/>
                </a:solidFill>
              </a:rPr>
              <a:t> het leerproduct wordt verbeterd.</a:t>
            </a:r>
          </a:p>
          <a:p>
            <a:pPr>
              <a:defRPr/>
            </a:pPr>
            <a:endParaRPr lang="nl-NL" sz="1400" dirty="0">
              <a:solidFill>
                <a:prstClr val="black"/>
              </a:solidFill>
            </a:endParaRPr>
          </a:p>
          <a:p>
            <a:pPr>
              <a:defRPr/>
            </a:pPr>
            <a:endParaRPr lang="nl-NL" sz="1400" b="1" dirty="0">
              <a:solidFill>
                <a:prstClr val="black"/>
              </a:solidFill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5070535" y="5132642"/>
            <a:ext cx="6000750" cy="1080475"/>
          </a:xfrm>
          <a:prstGeom prst="rect">
            <a:avLst/>
          </a:prstGeom>
          <a:solidFill>
            <a:schemeClr val="bg1"/>
          </a:solidFill>
          <a:ln w="15875">
            <a:solidFill>
              <a:srgbClr val="8F81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b="1" dirty="0">
                <a:solidFill>
                  <a:prstClr val="black"/>
                </a:solidFill>
              </a:rPr>
              <a:t>verrijking: </a:t>
            </a:r>
            <a:r>
              <a:rPr lang="nl-NL" sz="1400" dirty="0">
                <a:solidFill>
                  <a:prstClr val="black"/>
                </a:solidFill>
              </a:rPr>
              <a:t>uit de feedback blijkt dat de student met nieuwe, relevante informatie </a:t>
            </a:r>
            <a:r>
              <a:rPr lang="nl-NL" sz="1400" b="1" dirty="0">
                <a:solidFill>
                  <a:prstClr val="black"/>
                </a:solidFill>
              </a:rPr>
              <a:t>buiten</a:t>
            </a:r>
            <a:r>
              <a:rPr lang="nl-NL" sz="1400" dirty="0">
                <a:solidFill>
                  <a:prstClr val="black"/>
                </a:solidFill>
              </a:rPr>
              <a:t> dit kennisobject (actualiteit, theorie) heeft aangegeven </a:t>
            </a:r>
            <a:r>
              <a:rPr lang="nl-NL" sz="1400" b="1" dirty="0">
                <a:solidFill>
                  <a:prstClr val="black"/>
                </a:solidFill>
              </a:rPr>
              <a:t>hoe</a:t>
            </a:r>
            <a:r>
              <a:rPr lang="nl-NL" sz="1400" dirty="0">
                <a:solidFill>
                  <a:prstClr val="black"/>
                </a:solidFill>
              </a:rPr>
              <a:t> en met </a:t>
            </a:r>
            <a:r>
              <a:rPr lang="nl-NL" sz="1400" b="1" dirty="0">
                <a:solidFill>
                  <a:prstClr val="black"/>
                </a:solidFill>
              </a:rPr>
              <a:t>welk resultaat</a:t>
            </a:r>
            <a:r>
              <a:rPr lang="nl-NL" sz="1400" dirty="0">
                <a:solidFill>
                  <a:prstClr val="black"/>
                </a:solidFill>
              </a:rPr>
              <a:t> het leerproduct substantieel wordt verrijkt</a:t>
            </a:r>
          </a:p>
        </p:txBody>
      </p:sp>
      <p:sp>
        <p:nvSpPr>
          <p:cNvPr id="9229" name="Tijdelijke aanduiding voor dianumm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Verdana" panose="020B0604030504040204" pitchFamily="34" charset="0"/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C5B3F93-25DB-4DA3-BEE3-7AA754B1B592}" type="slidenum">
              <a:rPr lang="en-GB" altLang="en-US" sz="800">
                <a:solidFill>
                  <a:srgbClr val="C0C0C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800" dirty="0">
              <a:solidFill>
                <a:srgbClr val="C0C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 dirty="0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033" y="980728"/>
            <a:ext cx="9987148" cy="497046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/>
              <a:t>Make </a:t>
            </a:r>
            <a:r>
              <a:rPr lang="en-US" b="1" dirty="0" err="1"/>
              <a:t>eerst</a:t>
            </a:r>
            <a:r>
              <a:rPr lang="en-US" b="1" dirty="0"/>
              <a:t> je eigen product, </a:t>
            </a:r>
            <a:r>
              <a:rPr lang="en-US" b="1" dirty="0" err="1"/>
              <a:t>verdiep</a:t>
            </a:r>
            <a:r>
              <a:rPr lang="en-US" b="1" dirty="0"/>
              <a:t> je </a:t>
            </a:r>
            <a:r>
              <a:rPr lang="en-US" b="1" dirty="0" err="1"/>
              <a:t>daarna</a:t>
            </a:r>
            <a:r>
              <a:rPr lang="en-US" b="1" dirty="0"/>
              <a:t> in het </a:t>
            </a:r>
            <a:r>
              <a:rPr lang="en-US" b="1" dirty="0" err="1"/>
              <a:t>geven</a:t>
            </a:r>
            <a:r>
              <a:rPr lang="en-US" b="1" dirty="0"/>
              <a:t> van feedback</a:t>
            </a:r>
          </a:p>
          <a:p>
            <a:pPr>
              <a:defRPr/>
            </a:pPr>
            <a:endParaRPr lang="en-US" sz="2100" dirty="0"/>
          </a:p>
          <a:p>
            <a:pPr>
              <a:defRPr/>
            </a:pPr>
            <a:r>
              <a:rPr lang="en-US" sz="2100" dirty="0" err="1"/>
              <a:t>Zorg</a:t>
            </a:r>
            <a:r>
              <a:rPr lang="en-US" sz="2100" dirty="0"/>
              <a:t> </a:t>
            </a:r>
            <a:r>
              <a:rPr lang="en-US" sz="2100" dirty="0" err="1"/>
              <a:t>dat</a:t>
            </a:r>
            <a:r>
              <a:rPr lang="en-US" sz="2100" dirty="0"/>
              <a:t> je </a:t>
            </a:r>
            <a:r>
              <a:rPr lang="en-US" sz="2100" dirty="0" err="1"/>
              <a:t>producten</a:t>
            </a:r>
            <a:r>
              <a:rPr lang="en-US" sz="2100" dirty="0"/>
              <a:t> </a:t>
            </a:r>
            <a:r>
              <a:rPr lang="en-US" sz="2100" dirty="0" err="1"/>
              <a:t>vóór</a:t>
            </a:r>
            <a:r>
              <a:rPr lang="en-US" sz="2100" dirty="0"/>
              <a:t> de deadline op het Leerplatform </a:t>
            </a:r>
            <a:r>
              <a:rPr lang="en-US" sz="2100" dirty="0" err="1"/>
              <a:t>staan</a:t>
            </a:r>
            <a:r>
              <a:rPr lang="en-US" sz="2100" dirty="0"/>
              <a:t>.</a:t>
            </a:r>
          </a:p>
          <a:p>
            <a:pPr>
              <a:defRPr/>
            </a:pPr>
            <a:r>
              <a:rPr lang="en-US" sz="2100" dirty="0"/>
              <a:t>Begin </a:t>
            </a:r>
            <a:r>
              <a:rPr lang="en-US" sz="2100" dirty="0" err="1"/>
              <a:t>na</a:t>
            </a:r>
            <a:r>
              <a:rPr lang="en-US" sz="2100" dirty="0"/>
              <a:t> het </a:t>
            </a:r>
            <a:r>
              <a:rPr lang="en-US" sz="2100" dirty="0" err="1"/>
              <a:t>plaatsen</a:t>
            </a:r>
            <a:r>
              <a:rPr lang="en-US" sz="2100" dirty="0"/>
              <a:t> van je eigen product </a:t>
            </a:r>
            <a:r>
              <a:rPr lang="nl-BE" sz="2100" dirty="0"/>
              <a:t>gelijk</a:t>
            </a:r>
            <a:r>
              <a:rPr lang="en-US" sz="2100" dirty="0"/>
              <a:t> met de feedback</a:t>
            </a:r>
          </a:p>
          <a:p>
            <a:pPr>
              <a:defRPr/>
            </a:pPr>
            <a:r>
              <a:rPr lang="nl-BE" sz="2100" dirty="0"/>
              <a:t>Voeg inhoud toe</a:t>
            </a:r>
          </a:p>
          <a:p>
            <a:pPr lvl="1">
              <a:defRPr/>
            </a:pPr>
            <a:r>
              <a:rPr lang="nl-BE" sz="2100" dirty="0"/>
              <a:t>Geen</a:t>
            </a:r>
            <a:r>
              <a:rPr lang="en-US" sz="2100" dirty="0"/>
              <a:t> ‘Hoi </a:t>
            </a:r>
            <a:r>
              <a:rPr lang="nl-NL" sz="2100" dirty="0" err="1"/>
              <a:t>annemiek</a:t>
            </a:r>
            <a:r>
              <a:rPr lang="en-US" sz="2100" dirty="0"/>
              <a:t>, …’</a:t>
            </a:r>
          </a:p>
          <a:p>
            <a:pPr lvl="1">
              <a:defRPr/>
            </a:pPr>
            <a:r>
              <a:rPr lang="en-US" sz="2100" dirty="0" err="1"/>
              <a:t>Geen</a:t>
            </a:r>
            <a:r>
              <a:rPr lang="en-US" sz="2100" dirty="0"/>
              <a:t> ‘</a:t>
            </a:r>
            <a:r>
              <a:rPr lang="en-US" sz="2100" dirty="0" err="1"/>
              <a:t>Goed</a:t>
            </a:r>
            <a:r>
              <a:rPr lang="en-US" sz="2100" dirty="0"/>
              <a:t> </a:t>
            </a:r>
            <a:r>
              <a:rPr lang="en-US" sz="2100" dirty="0" err="1"/>
              <a:t>dat</a:t>
            </a:r>
            <a:r>
              <a:rPr lang="en-US" sz="2100" dirty="0"/>
              <a:t> je </a:t>
            </a:r>
            <a:r>
              <a:rPr lang="en-US" sz="2100" dirty="0" err="1"/>
              <a:t>dit</a:t>
            </a:r>
            <a:r>
              <a:rPr lang="en-US" sz="2100" dirty="0"/>
              <a:t> of </a:t>
            </a:r>
            <a:r>
              <a:rPr lang="en-US" sz="2100" dirty="0" err="1"/>
              <a:t>dat</a:t>
            </a:r>
            <a:r>
              <a:rPr lang="en-US" sz="2100" dirty="0"/>
              <a:t> </a:t>
            </a:r>
            <a:r>
              <a:rPr lang="en-US" sz="2100" dirty="0" err="1"/>
              <a:t>hebt</a:t>
            </a:r>
            <a:r>
              <a:rPr lang="en-US" sz="2100" dirty="0"/>
              <a:t> </a:t>
            </a:r>
            <a:r>
              <a:rPr lang="en-US" sz="2100" dirty="0" err="1"/>
              <a:t>gevonden</a:t>
            </a:r>
            <a:r>
              <a:rPr lang="en-US" sz="2100" dirty="0"/>
              <a:t>’</a:t>
            </a:r>
          </a:p>
          <a:p>
            <a:pPr lvl="1">
              <a:defRPr/>
            </a:pPr>
            <a:r>
              <a:rPr lang="en-US" sz="2100" dirty="0" err="1"/>
              <a:t>Geen</a:t>
            </a:r>
            <a:r>
              <a:rPr lang="en-US" sz="2100" dirty="0"/>
              <a:t> ‘</a:t>
            </a:r>
            <a:r>
              <a:rPr lang="en-US" sz="2100" dirty="0" err="1"/>
              <a:t>ik</a:t>
            </a:r>
            <a:r>
              <a:rPr lang="en-US" sz="2100" dirty="0"/>
              <a:t> </a:t>
            </a:r>
            <a:r>
              <a:rPr lang="en-US" sz="2100" dirty="0" err="1"/>
              <a:t>vind</a:t>
            </a:r>
            <a:r>
              <a:rPr lang="en-US" sz="2100" dirty="0"/>
              <a:t> de </a:t>
            </a:r>
            <a:r>
              <a:rPr lang="en-US" sz="2100" dirty="0" err="1"/>
              <a:t>kleur</a:t>
            </a:r>
            <a:r>
              <a:rPr lang="en-US" sz="2100" dirty="0"/>
              <a:t> </a:t>
            </a:r>
            <a:r>
              <a:rPr lang="en-US" sz="2100" dirty="0" err="1"/>
              <a:t>niet</a:t>
            </a:r>
            <a:r>
              <a:rPr lang="en-US" sz="2100" dirty="0"/>
              <a:t> </a:t>
            </a:r>
            <a:r>
              <a:rPr lang="en-US" sz="2100" dirty="0" err="1"/>
              <a:t>passen</a:t>
            </a:r>
            <a:r>
              <a:rPr lang="en-US" sz="2100" dirty="0"/>
              <a:t> </a:t>
            </a:r>
            <a:r>
              <a:rPr lang="en-US" sz="2100" dirty="0" err="1"/>
              <a:t>bij</a:t>
            </a:r>
            <a:r>
              <a:rPr lang="en-US" sz="2100" dirty="0"/>
              <a:t> …’</a:t>
            </a:r>
          </a:p>
          <a:p>
            <a:pPr lvl="1">
              <a:defRPr/>
            </a:pPr>
            <a:r>
              <a:rPr lang="en-US" sz="2100" dirty="0" err="1"/>
              <a:t>Geen</a:t>
            </a:r>
            <a:r>
              <a:rPr lang="en-US" sz="2100" dirty="0"/>
              <a:t> ‘sheet 2 </a:t>
            </a:r>
            <a:r>
              <a:rPr lang="en-US" sz="2100" dirty="0" err="1"/>
              <a:t>heeft</a:t>
            </a:r>
            <a:r>
              <a:rPr lang="en-US" sz="2100" dirty="0"/>
              <a:t> </a:t>
            </a:r>
            <a:r>
              <a:rPr lang="en-US" sz="2100" dirty="0" err="1"/>
              <a:t>geen</a:t>
            </a:r>
            <a:r>
              <a:rPr lang="en-US" sz="2100" dirty="0"/>
              <a:t> </a:t>
            </a:r>
            <a:r>
              <a:rPr lang="en-US" sz="2100" dirty="0" err="1"/>
              <a:t>paginanummer</a:t>
            </a:r>
            <a:r>
              <a:rPr lang="en-US" sz="2100" dirty="0"/>
              <a:t> …’</a:t>
            </a:r>
          </a:p>
          <a:p>
            <a:pPr marL="0" indent="0">
              <a:buNone/>
              <a:defRPr/>
            </a:pPr>
            <a:endParaRPr lang="en-US" sz="2100" dirty="0"/>
          </a:p>
          <a:p>
            <a:pPr marL="0" indent="0">
              <a:buNone/>
              <a:defRPr/>
            </a:pPr>
            <a:r>
              <a:rPr lang="en-US" sz="2100" dirty="0" err="1"/>
              <a:t>en</a:t>
            </a:r>
            <a:r>
              <a:rPr lang="en-US" sz="2100" dirty="0"/>
              <a:t>:</a:t>
            </a:r>
          </a:p>
          <a:p>
            <a:pPr>
              <a:defRPr/>
            </a:pPr>
            <a:r>
              <a:rPr lang="en-US" sz="2100" dirty="0" err="1"/>
              <a:t>Nogmaals</a:t>
            </a:r>
            <a:r>
              <a:rPr lang="en-US" sz="2100" dirty="0"/>
              <a:t> begin op </a:t>
            </a:r>
            <a:r>
              <a:rPr lang="en-US" sz="2100" dirty="0" err="1"/>
              <a:t>tijd</a:t>
            </a:r>
            <a:r>
              <a:rPr lang="en-US" sz="2100" dirty="0"/>
              <a:t> met feedback </a:t>
            </a:r>
            <a:r>
              <a:rPr lang="en-US" sz="2100" dirty="0" err="1"/>
              <a:t>geven</a:t>
            </a:r>
            <a:r>
              <a:rPr lang="en-US" sz="2100" dirty="0"/>
              <a:t> (</a:t>
            </a:r>
            <a:r>
              <a:rPr lang="en-US" sz="2100" dirty="0" err="1"/>
              <a:t>valideren</a:t>
            </a:r>
            <a:r>
              <a:rPr lang="en-US" sz="2100" dirty="0"/>
              <a:t> </a:t>
            </a:r>
            <a:r>
              <a:rPr lang="en-US" sz="2100" dirty="0" err="1"/>
              <a:t>kost</a:t>
            </a:r>
            <a:r>
              <a:rPr lang="en-US" sz="2100" dirty="0"/>
              <a:t> </a:t>
            </a:r>
            <a:r>
              <a:rPr lang="en-US" sz="2100" dirty="0" err="1"/>
              <a:t>ook</a:t>
            </a:r>
            <a:r>
              <a:rPr lang="en-US" sz="2100" dirty="0"/>
              <a:t> </a:t>
            </a:r>
            <a:r>
              <a:rPr lang="en-US" sz="2100" dirty="0" err="1"/>
              <a:t>tijd</a:t>
            </a:r>
            <a:r>
              <a:rPr lang="en-US" sz="2100" dirty="0"/>
              <a:t>)</a:t>
            </a:r>
          </a:p>
          <a:p>
            <a:pPr>
              <a:defRPr/>
            </a:pPr>
            <a:r>
              <a:rPr lang="en-US" sz="2100" dirty="0" err="1"/>
              <a:t>Zoek</a:t>
            </a:r>
            <a:r>
              <a:rPr lang="en-US" sz="2100" dirty="0"/>
              <a:t> </a:t>
            </a:r>
            <a:r>
              <a:rPr lang="en-US" sz="2100" dirty="0" err="1"/>
              <a:t>theorie</a:t>
            </a:r>
            <a:r>
              <a:rPr lang="en-US" sz="2100" dirty="0"/>
              <a:t> </a:t>
            </a:r>
            <a:r>
              <a:rPr lang="en-US" sz="2100" dirty="0" err="1"/>
              <a:t>bij</a:t>
            </a:r>
            <a:r>
              <a:rPr lang="en-US" sz="2100" dirty="0"/>
              <a:t> het </a:t>
            </a:r>
            <a:r>
              <a:rPr lang="en-US" sz="2100" dirty="0" err="1"/>
              <a:t>onderwerp</a:t>
            </a:r>
            <a:r>
              <a:rPr lang="en-US" sz="2100" dirty="0"/>
              <a:t>!</a:t>
            </a:r>
          </a:p>
          <a:p>
            <a:pPr marL="0" indent="0">
              <a:buNone/>
              <a:defRPr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8916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Andere belangrijke 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Gebruik je bij het geven van FB twee maal dezelfde bron? = FB wordt één niveau lager gevalideerd</a:t>
            </a:r>
          </a:p>
          <a:p>
            <a:endParaRPr lang="nl-NL" dirty="0"/>
          </a:p>
          <a:p>
            <a:r>
              <a:rPr lang="nl-NL" dirty="0"/>
              <a:t>FB als: ‘’Ziet er leuk uit’’ of ‘’	‘’ = kan niet worden gevalideerd.</a:t>
            </a:r>
          </a:p>
          <a:p>
            <a:endParaRPr lang="nl-NL" dirty="0"/>
          </a:p>
          <a:p>
            <a:r>
              <a:rPr lang="nl-NL" b="1" dirty="0"/>
              <a:t>Bekijken </a:t>
            </a:r>
            <a:r>
              <a:rPr lang="nl-NL" dirty="0"/>
              <a:t>is anders dan </a:t>
            </a:r>
            <a:r>
              <a:rPr lang="nl-NL" b="1" dirty="0"/>
              <a:t>lezen</a:t>
            </a:r>
          </a:p>
          <a:p>
            <a:pPr marL="0" indent="0">
              <a:buNone/>
            </a:pPr>
            <a:r>
              <a:rPr lang="nl-NL" dirty="0"/>
              <a:t>	Geen leesbewijs = ‘’Je mist de bronvermelding’’ 	of ‘’Er staat geen paginanummer op blz. 4’’</a:t>
            </a:r>
          </a:p>
          <a:p>
            <a:endParaRPr lang="nl-NL" b="1" dirty="0"/>
          </a:p>
        </p:txBody>
      </p:sp>
      <p:pic>
        <p:nvPicPr>
          <p:cNvPr id="1028" name="Picture 4" descr="http://freshbridge.nl/wp-content/uploads/2014/11/persons-010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612" y="2526395"/>
            <a:ext cx="613300" cy="63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1166962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2016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2016" id="{591E4D00-9630-44D9-B34E-C8CB0B2C5317}" vid="{69691B76-C991-4424-8443-996F0D80C87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3644F9-C8B3-44A8-8C8B-C1AA0EE21C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4946B0-3DAF-4092-9001-E65B59DC94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42C43-49C7-4BDB-9A7C-073D6A3C6936}">
  <ds:schemaRefs>
    <ds:schemaRef ds:uri="http://purl.org/dc/dcmitype/"/>
    <ds:schemaRef ds:uri="47a28104-336f-447d-946e-e305ac2bcd47"/>
    <ds:schemaRef ds:uri="http://purl.org/dc/terms/"/>
    <ds:schemaRef ds:uri="http://schemas.microsoft.com/office/2006/metadata/properties"/>
    <ds:schemaRef ds:uri="34354c1b-6b8c-435b-ad50-990538c19557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Helicon 2016</Template>
  <TotalTime>502</TotalTime>
  <Words>358</Words>
  <Application>Microsoft Office PowerPoint</Application>
  <PresentationFormat>Breedbeeld</PresentationFormat>
  <Paragraphs>58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Helicon 2016</vt:lpstr>
      <vt:lpstr>Feedback geven</vt:lpstr>
      <vt:lpstr>PowerPoint-presentatie</vt:lpstr>
      <vt:lpstr>PowerPoint-presentatie</vt:lpstr>
      <vt:lpstr>PowerPoint-presentatie</vt:lpstr>
      <vt:lpstr>PowerPoint-presentatie</vt:lpstr>
      <vt:lpstr>Tips</vt:lpstr>
      <vt:lpstr>Andere belangrijke zaken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geven</dc:title>
  <dc:creator>Marieke Drabbe</dc:creator>
  <cp:lastModifiedBy>Stijn Weijermars</cp:lastModifiedBy>
  <cp:revision>10</cp:revision>
  <dcterms:created xsi:type="dcterms:W3CDTF">2016-09-30T08:18:09Z</dcterms:created>
  <dcterms:modified xsi:type="dcterms:W3CDTF">2019-09-10T08:04:13Z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